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2" r:id="rId3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47F2F-4B5D-474F-B4E2-8560E9CA1741}" v="18" dt="2026-05-21T14:02:51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9" d="100"/>
          <a:sy n="99" d="100"/>
        </p:scale>
        <p:origin x="33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6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coming up on time, and I want to give each of you a moment for a final thought that you wanted to be sure to share with our audience today.</a:t>
            </a:r>
          </a:p>
          <a:p>
            <a:endParaRPr lang="en-US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panelist offers a brief (60-second) closing reflection or call to action.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[Greta — Closing]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Thank you to our panelists — Ashley, Tricia, Jason— for sharing not just your expertise, but the real, on-the-ground experience that makes this conversation so valuable.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Rural hospitals are more than healthcare facilities. They are anchors of community life. Philanthropy has a meaningful role to play in keeping them strong — and I hope today has given you both the inspiration and the practical tools to take your next step.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1645920"/>
            <a:ext cx="4572000" cy="4572000"/>
          </a:xfrm>
          <a:prstGeom prst="ellipse">
            <a:avLst/>
          </a:prstGeom>
          <a:solidFill>
            <a:srgbClr val="6CBD45">
              <a:alpha val="20000"/>
            </a:srgbClr>
          </a:solidFill>
          <a:ln w="12700">
            <a:solidFill>
              <a:srgbClr val="6CBD45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7132320" y="-548640"/>
            <a:ext cx="2926080" cy="2926080"/>
          </a:xfrm>
          <a:prstGeom prst="ellipse">
            <a:avLst/>
          </a:prstGeom>
          <a:solidFill>
            <a:srgbClr val="6CBD45">
              <a:alpha val="40000"/>
            </a:srgbClr>
          </a:solidFill>
          <a:ln w="12700">
            <a:solidFill>
              <a:srgbClr val="6CBD45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863840" y="201168"/>
            <a:ext cx="10972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11480" y="822960"/>
            <a:ext cx="82296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Measuring What Matters:</a:t>
            </a:r>
            <a:endParaRPr lang="en-US" sz="4000" dirty="0"/>
          </a:p>
        </p:txBody>
      </p:sp>
      <p:sp>
        <p:nvSpPr>
          <p:cNvPr id="7" name="Text 5"/>
          <p:cNvSpPr/>
          <p:nvPr/>
        </p:nvSpPr>
        <p:spPr>
          <a:xfrm>
            <a:off x="411480" y="1691640"/>
            <a:ext cx="7315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Turning KPIs into Strategic Drivers of Philanthropy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0" y="4754880"/>
            <a:ext cx="9144000" cy="38862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274320" y="4800600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Council for Advancement and Support of Education © 2026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Froedtert &amp; The Medical College of Wisconsin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47472" y="1097280"/>
            <a:ext cx="8503920" cy="91440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47472" y="1097280"/>
            <a:ext cx="73152" cy="9144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66928" y="1280160"/>
            <a:ext cx="81381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Academic medical center based in Milwaukee, WI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347472" y="2240280"/>
            <a:ext cx="8503920" cy="91440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47472" y="2240280"/>
            <a:ext cx="73152" cy="9144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66928" y="2423160"/>
            <a:ext cx="81381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Two previous grateful patient fundraising program attempts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347472" y="3383280"/>
            <a:ext cx="8503920" cy="91440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47472" y="3383280"/>
            <a:ext cx="73152" cy="9144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66928" y="3566160"/>
            <a:ext cx="81381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Desire to implement a sustainable program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About GOBEL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92608" y="80467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804672"/>
            <a:ext cx="2697480" cy="6400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02336" y="91440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#1 Firm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402336" y="151790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dual expertise in consulting &amp; technology for healthcare philanthropy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3191256" y="80467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3191256" y="804672"/>
            <a:ext cx="2697480" cy="64008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3300984" y="91440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09BD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$4B+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3300984" y="151790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philanthropic revenue generated by GOBEL clients annually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6089904" y="80467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089904" y="804672"/>
            <a:ext cx="2697480" cy="64008"/>
          </a:xfrm>
          <a:prstGeom prst="rect">
            <a:avLst/>
          </a:prstGeom>
          <a:solidFill>
            <a:srgbClr val="0181C8"/>
          </a:solidFill>
          <a:ln w="12700">
            <a:solidFill>
              <a:srgbClr val="0181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199632" y="91440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181C8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40+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6199632" y="151790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professionals with 750+ years of collective experience from top medical centers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292608" y="281635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92608" y="2816352"/>
            <a:ext cx="2697480" cy="6400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02336" y="292608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300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402336" y="352958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hospitals as active clients. 1,000 prior engagements including 400 campaigns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3191256" y="281635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3191256" y="2816352"/>
            <a:ext cx="2697480" cy="64008"/>
          </a:xfrm>
          <a:prstGeom prst="rect">
            <a:avLst/>
          </a:prstGeom>
          <a:solidFill>
            <a:srgbClr val="5F7C8A"/>
          </a:solidFill>
          <a:ln w="12700">
            <a:solidFill>
              <a:srgbClr val="5F7C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3300984" y="292608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5F7C8A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20+</a:t>
            </a:r>
            <a:endParaRPr lang="en-US" sz="2400" dirty="0"/>
          </a:p>
        </p:txBody>
      </p:sp>
      <p:sp>
        <p:nvSpPr>
          <p:cNvPr id="26" name="Text 24"/>
          <p:cNvSpPr/>
          <p:nvPr/>
        </p:nvSpPr>
        <p:spPr>
          <a:xfrm>
            <a:off x="3300984" y="352958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campaigns supported with $4B in goals under management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6089904" y="2816352"/>
            <a:ext cx="2697480" cy="17830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6089904" y="2816352"/>
            <a:ext cx="2697480" cy="64008"/>
          </a:xfrm>
          <a:prstGeom prst="rect">
            <a:avLst/>
          </a:prstGeom>
          <a:solidFill>
            <a:srgbClr val="CCDB2A"/>
          </a:solidFill>
          <a:ln w="12700">
            <a:solidFill>
              <a:srgbClr val="CCDB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6199632" y="2926080"/>
            <a:ext cx="2468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CCDB2A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Patented</a:t>
            </a:r>
            <a:endParaRPr lang="en-US" sz="2400" dirty="0"/>
          </a:p>
        </p:txBody>
      </p:sp>
      <p:sp>
        <p:nvSpPr>
          <p:cNvPr id="30" name="Text 28"/>
          <p:cNvSpPr/>
          <p:nvPr/>
        </p:nvSpPr>
        <p:spPr>
          <a:xfrm>
            <a:off x="6199632" y="3529584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analytics leader with patented gratitude scoring and data solutions</a:t>
            </a:r>
            <a:endParaRPr lang="en-US" sz="10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943600" y="-731520"/>
            <a:ext cx="4572000" cy="45720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" y="914400"/>
            <a:ext cx="822960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Key Performance</a:t>
            </a:r>
            <a:endParaRPr lang="en-US" sz="4200" dirty="0"/>
          </a:p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Indicators Setup</a:t>
            </a:r>
            <a:endParaRPr lang="en-US" sz="4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F&amp;MCW KPI Goals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502920" y="996696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31520" y="822960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 a best-in-class and scalable Grateful Patient and Family Philanthropy Program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502920" y="1801368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31520" y="1627632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Enhance and expand the current culture of philanthropy with external and internal stakeholders of F&amp;MCW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502920" y="2606040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31520" y="2432304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Increase direct and screened referrals and track engagement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502920" y="3410712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31520" y="3236976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Expand data operations resources to develop and build key performance indicators dashboard to track fundraising activity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502920" y="4215384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31520" y="4041648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Launch KPIs dashboard to assist with driving strategic decision making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6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Key Performance Indicators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56616" y="868680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804672"/>
            <a:ext cx="2697480" cy="82296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292608" y="804672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292608" y="804672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92608" y="1572768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92608" y="850392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Champions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3255264" y="868680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191256" y="804672"/>
            <a:ext cx="2697480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3191256" y="804672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191256" y="804672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191256" y="1572768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191256" y="850392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Champions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Engaged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6153912" y="868680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6089904" y="804672"/>
            <a:ext cx="2697480" cy="82296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6089904" y="804672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6089904" y="804672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6089904" y="1572768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089904" y="850392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Referrals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356616" y="1892808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292608" y="1828800"/>
            <a:ext cx="2697480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292608" y="1828800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292608" y="1828800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292608" y="2596896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292608" y="1874520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Qualification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Visits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3255264" y="1892808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3191256" y="1828800"/>
            <a:ext cx="2697480" cy="8229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3191256" y="1828800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3191256" y="1828800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3191256" y="2596896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3191256" y="1874520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Prospects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Qualified</a:t>
            </a:r>
            <a:endParaRPr lang="en-US" sz="1300" dirty="0"/>
          </a:p>
        </p:txBody>
      </p:sp>
      <p:sp>
        <p:nvSpPr>
          <p:cNvPr id="37" name="Shape 35"/>
          <p:cNvSpPr/>
          <p:nvPr/>
        </p:nvSpPr>
        <p:spPr>
          <a:xfrm>
            <a:off x="6153912" y="1892808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6089904" y="1828800"/>
            <a:ext cx="2697480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6089904" y="1828800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6089904" y="1828800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9"/>
          <p:cNvSpPr/>
          <p:nvPr/>
        </p:nvSpPr>
        <p:spPr>
          <a:xfrm>
            <a:off x="6089904" y="2596896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6089904" y="1874520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Solicitations</a:t>
            </a:r>
            <a:endParaRPr lang="en-US" sz="1300" dirty="0"/>
          </a:p>
        </p:txBody>
      </p:sp>
      <p:sp>
        <p:nvSpPr>
          <p:cNvPr id="43" name="Shape 41"/>
          <p:cNvSpPr/>
          <p:nvPr/>
        </p:nvSpPr>
        <p:spPr>
          <a:xfrm>
            <a:off x="356616" y="2916936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292608" y="2852928"/>
            <a:ext cx="2697480" cy="822960"/>
          </a:xfrm>
          <a:prstGeom prst="rect">
            <a:avLst/>
          </a:prstGeom>
          <a:solidFill>
            <a:srgbClr val="0181C8"/>
          </a:solidFill>
          <a:ln w="12700">
            <a:solidFill>
              <a:srgbClr val="0181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43"/>
          <p:cNvSpPr/>
          <p:nvPr/>
        </p:nvSpPr>
        <p:spPr>
          <a:xfrm>
            <a:off x="292608" y="2852928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44"/>
          <p:cNvSpPr/>
          <p:nvPr/>
        </p:nvSpPr>
        <p:spPr>
          <a:xfrm>
            <a:off x="292608" y="2852928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45"/>
          <p:cNvSpPr/>
          <p:nvPr/>
        </p:nvSpPr>
        <p:spPr>
          <a:xfrm>
            <a:off x="292608" y="3621024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292608" y="2898648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Value of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Solicitations</a:t>
            </a:r>
            <a:endParaRPr lang="en-US" sz="1300" dirty="0"/>
          </a:p>
        </p:txBody>
      </p:sp>
      <p:sp>
        <p:nvSpPr>
          <p:cNvPr id="49" name="Shape 47"/>
          <p:cNvSpPr/>
          <p:nvPr/>
        </p:nvSpPr>
        <p:spPr>
          <a:xfrm>
            <a:off x="3255264" y="2916936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Shape 48"/>
          <p:cNvSpPr/>
          <p:nvPr/>
        </p:nvSpPr>
        <p:spPr>
          <a:xfrm>
            <a:off x="3191256" y="2852928"/>
            <a:ext cx="2697480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9"/>
          <p:cNvSpPr/>
          <p:nvPr/>
        </p:nvSpPr>
        <p:spPr>
          <a:xfrm>
            <a:off x="3191256" y="2852928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50"/>
          <p:cNvSpPr/>
          <p:nvPr/>
        </p:nvSpPr>
        <p:spPr>
          <a:xfrm>
            <a:off x="3191256" y="2852928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51"/>
          <p:cNvSpPr/>
          <p:nvPr/>
        </p:nvSpPr>
        <p:spPr>
          <a:xfrm>
            <a:off x="3191256" y="3621024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3191256" y="2898648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# Gifts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Closed</a:t>
            </a:r>
            <a:endParaRPr lang="en-US" sz="1300" dirty="0"/>
          </a:p>
        </p:txBody>
      </p:sp>
      <p:sp>
        <p:nvSpPr>
          <p:cNvPr id="55" name="Shape 53"/>
          <p:cNvSpPr/>
          <p:nvPr/>
        </p:nvSpPr>
        <p:spPr>
          <a:xfrm>
            <a:off x="6153912" y="2916936"/>
            <a:ext cx="2697480" cy="82296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54"/>
          <p:cNvSpPr/>
          <p:nvPr/>
        </p:nvSpPr>
        <p:spPr>
          <a:xfrm>
            <a:off x="6089904" y="2852928"/>
            <a:ext cx="2697480" cy="82296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55"/>
          <p:cNvSpPr/>
          <p:nvPr/>
        </p:nvSpPr>
        <p:spPr>
          <a:xfrm>
            <a:off x="6089904" y="2852928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56"/>
          <p:cNvSpPr/>
          <p:nvPr/>
        </p:nvSpPr>
        <p:spPr>
          <a:xfrm>
            <a:off x="6089904" y="2852928"/>
            <a:ext cx="54864" cy="8229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9" name="Shape 57"/>
          <p:cNvSpPr/>
          <p:nvPr/>
        </p:nvSpPr>
        <p:spPr>
          <a:xfrm>
            <a:off x="6089904" y="3621024"/>
            <a:ext cx="2697480" cy="54864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solidFill>
              <a:srgbClr val="000000">
                <a:alpha val="3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58"/>
          <p:cNvSpPr/>
          <p:nvPr/>
        </p:nvSpPr>
        <p:spPr>
          <a:xfrm>
            <a:off x="6089904" y="2898648"/>
            <a:ext cx="2697480" cy="777240"/>
          </a:xfrm>
          <a:prstGeom prst="rect">
            <a:avLst/>
          </a:prstGeom>
          <a:noFill/>
          <a:ln/>
          <a:effectLst>
            <a:outerShdw blurRad="25400" dist="12700" dir="8100000" algn="bl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Value of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Gifts</a:t>
            </a:r>
            <a:endParaRPr lang="en-US" sz="1300" dirty="0"/>
          </a:p>
        </p:txBody>
      </p:sp>
      <p:sp>
        <p:nvSpPr>
          <p:cNvPr id="61" name="Shape 59"/>
          <p:cNvSpPr/>
          <p:nvPr/>
        </p:nvSpPr>
        <p:spPr>
          <a:xfrm>
            <a:off x="3099816" y="3822192"/>
            <a:ext cx="2697480" cy="54864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Shape 60"/>
          <p:cNvSpPr/>
          <p:nvPr/>
        </p:nvSpPr>
        <p:spPr>
          <a:xfrm>
            <a:off x="3035808" y="3758184"/>
            <a:ext cx="2697480" cy="594360"/>
          </a:xfrm>
          <a:prstGeom prst="rect">
            <a:avLst/>
          </a:prstGeom>
          <a:solidFill>
            <a:srgbClr val="CCDB2A"/>
          </a:solidFill>
          <a:ln w="12700">
            <a:solidFill>
              <a:srgbClr val="CCDB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3" name="Shape 61"/>
          <p:cNvSpPr/>
          <p:nvPr/>
        </p:nvSpPr>
        <p:spPr>
          <a:xfrm>
            <a:off x="3035808" y="3758184"/>
            <a:ext cx="2697480" cy="54864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4" name="Shape 62"/>
          <p:cNvSpPr/>
          <p:nvPr/>
        </p:nvSpPr>
        <p:spPr>
          <a:xfrm>
            <a:off x="3035808" y="3758184"/>
            <a:ext cx="54864" cy="594360"/>
          </a:xfrm>
          <a:prstGeom prst="rect">
            <a:avLst/>
          </a:prstGeom>
          <a:solidFill>
            <a:srgbClr val="FFFFFF">
              <a:alpha val="45000"/>
            </a:srgbClr>
          </a:solidFill>
          <a:ln w="12700">
            <a:solidFill>
              <a:srgbClr val="FFFFFF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5" name="Text 63"/>
          <p:cNvSpPr/>
          <p:nvPr/>
        </p:nvSpPr>
        <p:spPr>
          <a:xfrm>
            <a:off x="3035808" y="3758184"/>
            <a:ext cx="26974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Additional Gifts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Tracking Your Success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9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962007"/>
            <a:ext cx="8595360" cy="3644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C6D14-8B03-5C77-6920-4B3B8786B77D}"/>
              </a:ext>
            </a:extLst>
          </p:cNvPr>
          <p:cNvSpPr txBox="1"/>
          <p:nvPr/>
        </p:nvSpPr>
        <p:spPr>
          <a:xfrm>
            <a:off x="1188720" y="1578543"/>
            <a:ext cx="9673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92D050"/>
                </a:solidFill>
              </a:rPr>
              <a:t>Identification</a:t>
            </a:r>
            <a:endParaRPr lang="en-US" sz="800" b="1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F53336-0D2A-C903-FAF7-C133A26EC932}"/>
              </a:ext>
            </a:extLst>
          </p:cNvPr>
          <p:cNvSpPr txBox="1"/>
          <p:nvPr/>
        </p:nvSpPr>
        <p:spPr>
          <a:xfrm>
            <a:off x="6699183" y="2256468"/>
            <a:ext cx="741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92D050"/>
                </a:solidFill>
              </a:rPr>
              <a:t># Referrals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179E3-A24B-1419-68A0-730117D12332}"/>
              </a:ext>
            </a:extLst>
          </p:cNvPr>
          <p:cNvSpPr txBox="1"/>
          <p:nvPr/>
        </p:nvSpPr>
        <p:spPr>
          <a:xfrm>
            <a:off x="7550056" y="2253437"/>
            <a:ext cx="84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92D050"/>
                </a:solidFill>
              </a:rPr>
              <a:t># </a:t>
            </a:r>
            <a:br>
              <a:rPr lang="en-US" sz="1100" b="1" dirty="0">
                <a:solidFill>
                  <a:srgbClr val="92D050"/>
                </a:solidFill>
              </a:rPr>
            </a:br>
            <a:r>
              <a:rPr lang="en-US" sz="1100" b="1" dirty="0">
                <a:solidFill>
                  <a:srgbClr val="92D050"/>
                </a:solidFill>
              </a:rPr>
              <a:t>Qual. Visits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Key Drivers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92608" y="804672"/>
            <a:ext cx="3931920" cy="530352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92608" y="804672"/>
            <a:ext cx="393192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Clinician Engagement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384048" y="1627632"/>
            <a:ext cx="128016" cy="128016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621792" y="1444752"/>
            <a:ext cx="3429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Champions Identified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384048" y="2377440"/>
            <a:ext cx="128016" cy="128016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21792" y="2194560"/>
            <a:ext cx="3429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Prospects Cleared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384048" y="3127248"/>
            <a:ext cx="128016" cy="128016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21792" y="2944368"/>
            <a:ext cx="3429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Meaningful Interactions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4901184" y="804672"/>
            <a:ext cx="3931920" cy="530352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901184" y="804672"/>
            <a:ext cx="393192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Frontline Fundraisers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4992624" y="160020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230368" y="144475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Prospects Identified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4992624" y="214884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5230368" y="199339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Prospects Qualified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4992624" y="269748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5230368" y="254203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of Meaningful Interactions</a:t>
            </a:r>
            <a:endParaRPr lang="en-US" sz="1250" dirty="0"/>
          </a:p>
        </p:txBody>
      </p:sp>
      <p:sp>
        <p:nvSpPr>
          <p:cNvPr id="23" name="Shape 21"/>
          <p:cNvSpPr/>
          <p:nvPr/>
        </p:nvSpPr>
        <p:spPr>
          <a:xfrm>
            <a:off x="4992624" y="324612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5230368" y="309067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Time Spent in Stage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4992624" y="379476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5230368" y="363931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and $ of Asks</a:t>
            </a:r>
            <a:endParaRPr lang="en-US" sz="1250" dirty="0"/>
          </a:p>
        </p:txBody>
      </p:sp>
      <p:sp>
        <p:nvSpPr>
          <p:cNvPr id="27" name="Shape 25"/>
          <p:cNvSpPr/>
          <p:nvPr/>
        </p:nvSpPr>
        <p:spPr>
          <a:xfrm>
            <a:off x="4992624" y="4343400"/>
            <a:ext cx="128016" cy="128016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5230368" y="4187952"/>
            <a:ext cx="3474720" cy="4937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# and $ of Gifts Closed</a:t>
            </a:r>
            <a:endParaRPr lang="en-US" sz="12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64592" y="0"/>
            <a:ext cx="8979408" cy="621792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47472" y="91440"/>
            <a:ext cx="64008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KPI Exercise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8046720" y="146304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292608" y="749808"/>
            <a:ext cx="8558784" cy="4005072"/>
          </a:xfrm>
          <a:prstGeom prst="rect">
            <a:avLst/>
          </a:prstGeom>
          <a:solidFill>
            <a:srgbClr val="FFFFFF"/>
          </a:solidFill>
          <a:ln w="1905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92608" y="749808"/>
            <a:ext cx="8558784" cy="4572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795528"/>
            <a:ext cx="5029200" cy="384048"/>
          </a:xfrm>
          <a:prstGeom prst="rect">
            <a:avLst/>
          </a:prstGeom>
          <a:solidFill>
            <a:srgbClr val="EBF5E1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11480" y="822960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100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📋  REFLECTION QUESTIONS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5321808" y="795528"/>
            <a:ext cx="27432" cy="3959352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5349240" y="795528"/>
            <a:ext cx="3502152" cy="384048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468112" y="822960"/>
            <a:ext cx="3291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100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📅  MONTHLY TARGETS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411480" y="1298448"/>
            <a:ext cx="4709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 What is your goal for dollars raised?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02920" y="1627632"/>
            <a:ext cx="4480560" cy="18288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11480" y="1911096"/>
            <a:ext cx="4709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 What is your average gift?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502920" y="2240280"/>
            <a:ext cx="4480560" cy="18288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11480" y="2523744"/>
            <a:ext cx="4709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 How many gifts do you need to close to reach your goal?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502920" y="2852928"/>
            <a:ext cx="4480560" cy="18288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11480" y="3136392"/>
            <a:ext cx="4709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 How many asks do you need to make to reach your goal?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502920" y="3465576"/>
            <a:ext cx="4480560" cy="18288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11480" y="3749040"/>
            <a:ext cx="4709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 How many visits do you need to make to close a gift?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502920" y="4078224"/>
            <a:ext cx="4480560" cy="18288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5468112" y="1261872"/>
            <a:ext cx="3291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5F7C8A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🚶  Visits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5468112" y="1627632"/>
            <a:ext cx="3291840" cy="475488"/>
          </a:xfrm>
          <a:prstGeom prst="rect">
            <a:avLst/>
          </a:prstGeom>
          <a:solidFill>
            <a:srgbClr val="F6F9F3"/>
          </a:solidFill>
          <a:ln w="1905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5532120" y="1664208"/>
            <a:ext cx="316382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C8D8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_______________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468112" y="2267712"/>
            <a:ext cx="3291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5F7C8A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💬  Asks</a:t>
            </a:r>
            <a:endParaRPr lang="en-US" sz="1200" dirty="0"/>
          </a:p>
        </p:txBody>
      </p:sp>
      <p:sp>
        <p:nvSpPr>
          <p:cNvPr id="27" name="Shape 25"/>
          <p:cNvSpPr/>
          <p:nvPr/>
        </p:nvSpPr>
        <p:spPr>
          <a:xfrm>
            <a:off x="5468112" y="2633472"/>
            <a:ext cx="3291840" cy="475488"/>
          </a:xfrm>
          <a:prstGeom prst="rect">
            <a:avLst/>
          </a:prstGeom>
          <a:solidFill>
            <a:srgbClr val="F6F9F3"/>
          </a:solidFill>
          <a:ln w="1905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5532120" y="2670048"/>
            <a:ext cx="316382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C8D8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_______________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5468112" y="3273552"/>
            <a:ext cx="3291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5F7C8A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🎁  Gifts Closed</a:t>
            </a:r>
            <a:endParaRPr lang="en-US" sz="1200" dirty="0"/>
          </a:p>
        </p:txBody>
      </p:sp>
      <p:sp>
        <p:nvSpPr>
          <p:cNvPr id="30" name="Shape 28"/>
          <p:cNvSpPr/>
          <p:nvPr/>
        </p:nvSpPr>
        <p:spPr>
          <a:xfrm>
            <a:off x="5468112" y="3639312"/>
            <a:ext cx="3291840" cy="475488"/>
          </a:xfrm>
          <a:prstGeom prst="rect">
            <a:avLst/>
          </a:prstGeom>
          <a:solidFill>
            <a:srgbClr val="F6F9F3"/>
          </a:solidFill>
          <a:ln w="1905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5532120" y="3675888"/>
            <a:ext cx="316382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C8D8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_______________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292608" y="4315968"/>
            <a:ext cx="5029200" cy="438912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411480" y="4343400"/>
            <a:ext cx="4800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💡  What are your monthly targets for visits, asks, and gifts closed?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Prospect Management Best Practices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4572000" y="777240"/>
            <a:ext cx="54864" cy="3977640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47472" y="777240"/>
            <a:ext cx="40690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Define who is responsible for tracking measurements and how.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347472" y="1572768"/>
            <a:ext cx="118872" cy="118872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66928" y="1389888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Will this be in the database? If so, where?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347472" y="2194560"/>
            <a:ext cx="118872" cy="118872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66928" y="2011680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Will this be in a separate spreadsheet? If so, where will the data come from?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347472" y="2816352"/>
            <a:ext cx="118872" cy="118872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566928" y="2633472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will you extract the data in a usable format?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347472" y="3438144"/>
            <a:ext cx="118872" cy="118872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566928" y="3255264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Determine how often data will be extracted and analyzed.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47472" y="4059936"/>
            <a:ext cx="118872" cy="118872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66928" y="3877056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 processes to accurately track data across the team.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4754880" y="777240"/>
            <a:ext cx="406908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Measure what you value, and value what you measure.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4754880" y="1572768"/>
            <a:ext cx="118872" cy="11887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974336" y="1389888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metrics evaluate the prospect development team?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4754880" y="2194560"/>
            <a:ext cx="118872" cy="11887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974336" y="2011680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metrics evaluate development officers?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754880" y="2816352"/>
            <a:ext cx="118872" cy="11887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974336" y="2633472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are best practices of peer fundraising offices?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4754880" y="3438144"/>
            <a:ext cx="118872" cy="11887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974336" y="3255264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Determine how to track items to benchmark against other organizations.</a:t>
            </a:r>
            <a:endParaRPr lang="en-US" sz="1100" dirty="0"/>
          </a:p>
        </p:txBody>
      </p:sp>
      <p:sp>
        <p:nvSpPr>
          <p:cNvPr id="28" name="Shape 26"/>
          <p:cNvSpPr/>
          <p:nvPr/>
        </p:nvSpPr>
        <p:spPr>
          <a:xfrm>
            <a:off x="4754880" y="4059936"/>
            <a:ext cx="118872" cy="11887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4974336" y="3877056"/>
            <a:ext cx="3840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Integrate key metrics with dashboards for senior leadership.</a:t>
            </a:r>
            <a:endParaRPr lang="en-US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6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Challenges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47472" y="859536"/>
            <a:ext cx="2697480" cy="3913632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804672"/>
            <a:ext cx="2697480" cy="3913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292608" y="804672"/>
            <a:ext cx="2697480" cy="68580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02336" y="804672"/>
            <a:ext cx="247802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Clinician Availability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29768" y="2240280"/>
            <a:ext cx="2423160" cy="1417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Coordinating schedules with busy clinicians requires flexible approaches and persistent follow-through.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29768" y="3749040"/>
            <a:ext cx="2423160" cy="658368"/>
          </a:xfrm>
          <a:prstGeom prst="rect">
            <a:avLst/>
          </a:prstGeom>
          <a:solidFill>
            <a:srgbClr val="2D3F55">
              <a:alpha val="12000"/>
            </a:srgbClr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57200" y="3767328"/>
            <a:ext cx="2368296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i="1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Top barrier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b="1" i="1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program growth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3246120" y="859536"/>
            <a:ext cx="2697480" cy="3913632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191256" y="804672"/>
            <a:ext cx="2697480" cy="391363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Shape 15"/>
          <p:cNvSpPr/>
          <p:nvPr/>
        </p:nvSpPr>
        <p:spPr>
          <a:xfrm>
            <a:off x="3191256" y="804672"/>
            <a:ext cx="2697480" cy="6858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300984" y="804672"/>
            <a:ext cx="247802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Qualification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3328416" y="2240280"/>
            <a:ext cx="2423160" cy="1417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Accurately identifying and qualifying grateful patient prospects demands both data and strong intuition.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3328416" y="3749040"/>
            <a:ext cx="2423160" cy="658368"/>
          </a:xfrm>
          <a:prstGeom prst="rect">
            <a:avLst/>
          </a:prstGeom>
          <a:solidFill>
            <a:srgbClr val="6CBD45">
              <a:alpha val="12000"/>
            </a:srgbClr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3355848" y="3767328"/>
            <a:ext cx="2368296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Requires data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b="1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+ relationship insight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6144768" y="859536"/>
            <a:ext cx="2697480" cy="3913632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6089904" y="804672"/>
            <a:ext cx="2697480" cy="3913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6089904" y="804672"/>
            <a:ext cx="2697480" cy="68580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199632" y="804672"/>
            <a:ext cx="2478024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Turnover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6227064" y="2240280"/>
            <a:ext cx="2423160" cy="1417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Staff and clinician turnover impacts relationship continuity and requires robust onboarding processes.</a:t>
            </a:r>
            <a:endParaRPr lang="en-US" sz="1250" dirty="0"/>
          </a:p>
        </p:txBody>
      </p:sp>
      <p:sp>
        <p:nvSpPr>
          <p:cNvPr id="29" name="Shape 27"/>
          <p:cNvSpPr/>
          <p:nvPr/>
        </p:nvSpPr>
        <p:spPr>
          <a:xfrm>
            <a:off x="6227064" y="3749040"/>
            <a:ext cx="2423160" cy="658368"/>
          </a:xfrm>
          <a:prstGeom prst="rect">
            <a:avLst/>
          </a:prstGeom>
          <a:solidFill>
            <a:srgbClr val="009BDE">
              <a:alpha val="12000"/>
            </a:srgbClr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254496" y="3767328"/>
            <a:ext cx="2368296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i="1" dirty="0">
                <a:solidFill>
                  <a:srgbClr val="009BD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Continuity risk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b="1" i="1" dirty="0">
                <a:solidFill>
                  <a:srgbClr val="009BD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all roles</a:t>
            </a:r>
            <a:endParaRPr lang="en-US" sz="1050" dirty="0"/>
          </a:p>
        </p:txBody>
      </p:sp>
      <p:pic>
        <p:nvPicPr>
          <p:cNvPr id="32" name="Graphic 31" descr="Doctor female with solid fill">
            <a:extLst>
              <a:ext uri="{FF2B5EF4-FFF2-40B4-BE49-F238E27FC236}">
                <a16:creationId xmlns:a16="http://schemas.microsoft.com/office/drawing/2014/main" id="{CDA50454-4929-FDF1-4442-24E5FA811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4148" y="1618488"/>
            <a:ext cx="914400" cy="914400"/>
          </a:xfrm>
          <a:prstGeom prst="rect">
            <a:avLst/>
          </a:prstGeom>
        </p:spPr>
      </p:pic>
      <p:pic>
        <p:nvPicPr>
          <p:cNvPr id="34" name="Graphic 33" descr="Magnifying glass with solid fill">
            <a:extLst>
              <a:ext uri="{FF2B5EF4-FFF2-40B4-BE49-F238E27FC236}">
                <a16:creationId xmlns:a16="http://schemas.microsoft.com/office/drawing/2014/main" id="{FD81D78B-018B-9479-0E83-40312A4BDD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660" y="1584525"/>
            <a:ext cx="914400" cy="914400"/>
          </a:xfrm>
          <a:prstGeom prst="rect">
            <a:avLst/>
          </a:prstGeom>
        </p:spPr>
      </p:pic>
      <p:pic>
        <p:nvPicPr>
          <p:cNvPr id="36" name="Graphic 35" descr="Door Open with solid fill">
            <a:extLst>
              <a:ext uri="{FF2B5EF4-FFF2-40B4-BE49-F238E27FC236}">
                <a16:creationId xmlns:a16="http://schemas.microsoft.com/office/drawing/2014/main" id="{2D1A8D8E-E2B3-1629-EF15-F3319FE60A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1444" y="161848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Introductions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731520" y="822960"/>
            <a:ext cx="3840480" cy="38404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31520" y="822960"/>
            <a:ext cx="3840480" cy="73152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920240" y="1005840"/>
            <a:ext cx="1463040" cy="1463040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920240" y="1261872"/>
            <a:ext cx="1463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ET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868680" y="2606040"/>
            <a:ext cx="3566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Erin Thompson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68680" y="3063240"/>
            <a:ext cx="356616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Director of Foundation and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Healthcare Philanthropy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Froedtert &amp; Medical College of Wisconsin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5120640" y="822960"/>
            <a:ext cx="3840480" cy="384048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5120640" y="822960"/>
            <a:ext cx="3840480" cy="73152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6309360" y="1005840"/>
            <a:ext cx="1463040" cy="1463040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309360" y="1261872"/>
            <a:ext cx="14630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5257800" y="2606040"/>
            <a:ext cx="3566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Adrian Stover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257800" y="3063240"/>
            <a:ext cx="356616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Associate Vice President,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Philanthropy Services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GOBEL</a:t>
            </a:r>
            <a:endParaRPr lang="en-US" sz="1200" dirty="0"/>
          </a:p>
        </p:txBody>
      </p:sp>
      <p:pic>
        <p:nvPicPr>
          <p:cNvPr id="19" name="Google Shape;543;p44">
            <a:extLst>
              <a:ext uri="{FF2B5EF4-FFF2-40B4-BE49-F238E27FC236}">
                <a16:creationId xmlns:a16="http://schemas.microsoft.com/office/drawing/2014/main" id="{39564B0F-5D96-DD07-D6D8-62E4F6E7486F}"/>
              </a:ext>
            </a:extLst>
          </p:cNvPr>
          <p:cNvPicPr preferRelativeResize="0"/>
          <p:nvPr/>
        </p:nvPicPr>
        <p:blipFill rotWithShape="1">
          <a:blip r:embed="rId3"/>
          <a:srcRect t="8956" b="25264"/>
          <a:stretch>
            <a:fillRect/>
          </a:stretch>
        </p:blipFill>
        <p:spPr>
          <a:xfrm>
            <a:off x="1885603" y="975914"/>
            <a:ext cx="1532313" cy="15503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Google Shape;545;p44">
            <a:extLst>
              <a:ext uri="{FF2B5EF4-FFF2-40B4-BE49-F238E27FC236}">
                <a16:creationId xmlns:a16="http://schemas.microsoft.com/office/drawing/2014/main" id="{B88D6AC9-40C7-D515-DC11-96E2639E04A5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254442" y="916686"/>
            <a:ext cx="1572876" cy="160477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Program Impact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92608" y="804672"/>
            <a:ext cx="4160520" cy="178308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92608" y="941832"/>
            <a:ext cx="41605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$12,500,000+</a:t>
            </a:r>
            <a:endParaRPr lang="en-US" sz="3200" dirty="0"/>
          </a:p>
        </p:txBody>
      </p:sp>
      <p:sp>
        <p:nvSpPr>
          <p:cNvPr id="9" name="Text 7"/>
          <p:cNvSpPr/>
          <p:nvPr/>
        </p:nvSpPr>
        <p:spPr>
          <a:xfrm>
            <a:off x="292608" y="1828800"/>
            <a:ext cx="41605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raised since FY24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4718304" y="804672"/>
            <a:ext cx="4160520" cy="178308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718304" y="941832"/>
            <a:ext cx="41605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$246,716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4718304" y="1828800"/>
            <a:ext cx="41605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average gift size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292608" y="2816352"/>
            <a:ext cx="4160520" cy="178308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292608" y="2953512"/>
            <a:ext cx="41605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93</a:t>
            </a:r>
            <a:endParaRPr lang="en-US" sz="3200" dirty="0"/>
          </a:p>
        </p:txBody>
      </p:sp>
      <p:sp>
        <p:nvSpPr>
          <p:cNvPr id="15" name="Text 13"/>
          <p:cNvSpPr/>
          <p:nvPr/>
        </p:nvSpPr>
        <p:spPr>
          <a:xfrm>
            <a:off x="292608" y="3840480"/>
            <a:ext cx="41605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clinicians onboarded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4718304" y="2816352"/>
            <a:ext cx="4160520" cy="178308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718304" y="2953512"/>
            <a:ext cx="41605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20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4718304" y="3840480"/>
            <a:ext cx="41605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prospective clinicians in pipeline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303520" y="-914400"/>
            <a:ext cx="5029200" cy="50292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" y="548640"/>
            <a:ext cx="45720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Study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411480" y="1371600"/>
            <a:ext cx="5029200" cy="2606040"/>
          </a:xfrm>
          <a:prstGeom prst="rect">
            <a:avLst/>
          </a:prstGeom>
          <a:solidFill>
            <a:srgbClr val="FFFFFF">
              <a:alpha val="95000"/>
            </a:srgbClr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94360" y="1554480"/>
            <a:ext cx="46634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Grateful Patient Program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94360" y="2148840"/>
            <a:ext cx="466344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F&amp;MCW Identified $10M in New Prospects Through Grateful Patient Referrals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594360" y="3337560"/>
            <a:ext cx="46634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Scan QR Code to access the full case study →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6400800" y="1590422"/>
            <a:ext cx="2015455" cy="1975738"/>
          </a:xfrm>
          <a:prstGeom prst="rect">
            <a:avLst/>
          </a:prstGeom>
          <a:solidFill>
            <a:srgbClr val="FFFFFF"/>
          </a:solidFill>
          <a:ln w="254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6400800" y="2286000"/>
            <a:ext cx="2286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5F7C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QR Code</a:t>
            </a:r>
            <a:endParaRPr lang="en-US" sz="13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59D32E-9AC9-17B2-71DE-B647C9409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01" y="1590422"/>
            <a:ext cx="2118052" cy="21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HCP Donor Highlight: Alice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5120640" y="2286000"/>
            <a:ext cx="37033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5F7C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Patient / Donor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5F7C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47472" y="914400"/>
            <a:ext cx="4526280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“Alice’s story illustrates the profound impact of grateful patient philanthropy — transforming a healing experience into a lasting gift that helps others."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347472" y="3090672"/>
            <a:ext cx="4526280" cy="6400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47472" y="3273552"/>
            <a:ext cx="4526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HCP Grateful Patient Program — F&amp;MCW</a:t>
            </a:r>
            <a:endParaRPr lang="en-US" sz="1200" dirty="0"/>
          </a:p>
        </p:txBody>
      </p:sp>
      <p:pic>
        <p:nvPicPr>
          <p:cNvPr id="13" name="Picture 12" descr="A person is painting a canvas, surrounded by various art supplies and a colorful, abstract artwork on the wall.&#10;&#10;AI-generated content may be incorrect.">
            <a:extLst>
              <a:ext uri="{FF2B5EF4-FFF2-40B4-BE49-F238E27FC236}">
                <a16:creationId xmlns:a16="http://schemas.microsoft.com/office/drawing/2014/main" id="{3EE847AA-1F8B-502A-45B0-1EA090CF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14" y="484632"/>
            <a:ext cx="3096968" cy="403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F&amp;MCW HCP Reports Library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56032" y="82296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56032" y="82296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530352" y="132588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58952" y="150876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87552" y="121615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329184" y="192024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HCP Prospect Status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2432304" y="82296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2432304" y="82296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2706624" y="132588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2935224" y="150876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163824" y="121615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2505456" y="192024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Clinician Metrics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4608576" y="82296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608576" y="82296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882896" y="132588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5111496" y="150876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5340096" y="121615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4681728" y="192024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Referral Metrics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6784848" y="82296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6784848" y="82296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7059168" y="132588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287768" y="150876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7516368" y="121615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858000" y="192024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Major Gift HCP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256032" y="274320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256032" y="274320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530352" y="324612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758952" y="342900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987552" y="313639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329184" y="384048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Opportunities Closed</a:t>
            </a:r>
            <a:endParaRPr lang="en-US" sz="1050" dirty="0"/>
          </a:p>
        </p:txBody>
      </p:sp>
      <p:sp>
        <p:nvSpPr>
          <p:cNvPr id="37" name="Shape 35"/>
          <p:cNvSpPr/>
          <p:nvPr/>
        </p:nvSpPr>
        <p:spPr>
          <a:xfrm>
            <a:off x="2432304" y="274320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2432304" y="274320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2706624" y="324612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2935224" y="342900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9"/>
          <p:cNvSpPr/>
          <p:nvPr/>
        </p:nvSpPr>
        <p:spPr>
          <a:xfrm>
            <a:off x="3163824" y="313639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2505456" y="384048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Opportunities Asked</a:t>
            </a:r>
            <a:endParaRPr lang="en-US" sz="1050" dirty="0"/>
          </a:p>
        </p:txBody>
      </p:sp>
      <p:sp>
        <p:nvSpPr>
          <p:cNvPr id="43" name="Shape 41"/>
          <p:cNvSpPr/>
          <p:nvPr/>
        </p:nvSpPr>
        <p:spPr>
          <a:xfrm>
            <a:off x="4608576" y="274320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4608576" y="274320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43"/>
          <p:cNvSpPr/>
          <p:nvPr/>
        </p:nvSpPr>
        <p:spPr>
          <a:xfrm>
            <a:off x="4882896" y="324612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Shape 44"/>
          <p:cNvSpPr/>
          <p:nvPr/>
        </p:nvSpPr>
        <p:spPr>
          <a:xfrm>
            <a:off x="5111496" y="342900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45"/>
          <p:cNvSpPr/>
          <p:nvPr/>
        </p:nvSpPr>
        <p:spPr>
          <a:xfrm>
            <a:off x="5340096" y="313639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4681728" y="384048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Unmatched HCP</a:t>
            </a:r>
            <a:endParaRPr lang="en-US" sz="1050" dirty="0"/>
          </a:p>
        </p:txBody>
      </p:sp>
      <p:sp>
        <p:nvSpPr>
          <p:cNvPr id="49" name="Shape 47"/>
          <p:cNvSpPr/>
          <p:nvPr/>
        </p:nvSpPr>
        <p:spPr>
          <a:xfrm>
            <a:off x="6784848" y="2743200"/>
            <a:ext cx="2029968" cy="169164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" name="Shape 48"/>
          <p:cNvSpPr/>
          <p:nvPr/>
        </p:nvSpPr>
        <p:spPr>
          <a:xfrm>
            <a:off x="6784848" y="2743200"/>
            <a:ext cx="2029968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9"/>
          <p:cNvSpPr/>
          <p:nvPr/>
        </p:nvSpPr>
        <p:spPr>
          <a:xfrm>
            <a:off x="7059168" y="3246120"/>
            <a:ext cx="137160" cy="5486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50"/>
          <p:cNvSpPr/>
          <p:nvPr/>
        </p:nvSpPr>
        <p:spPr>
          <a:xfrm>
            <a:off x="7287768" y="3429000"/>
            <a:ext cx="137160" cy="3657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51"/>
          <p:cNvSpPr/>
          <p:nvPr/>
        </p:nvSpPr>
        <p:spPr>
          <a:xfrm>
            <a:off x="7516368" y="3136392"/>
            <a:ext cx="137160" cy="65836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6858000" y="3840480"/>
            <a:ext cx="188366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HCP Tracking Sheet</a:t>
            </a:r>
            <a:endParaRPr lang="en-US" sz="10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F&amp;MCW HCP Program Dashboard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56032" y="804672"/>
            <a:ext cx="2029968" cy="10058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56032" y="896112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$12,536,311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256032" y="1463040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Total Raised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2340864" y="804672"/>
            <a:ext cx="2029968" cy="10058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2353733" y="904917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$ 12,089,095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2432304" y="1463040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Solicited Closed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608576" y="804672"/>
            <a:ext cx="2029968" cy="10058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608576" y="896112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$447,216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4608576" y="1463040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Unsolicited Closed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6784848" y="804672"/>
            <a:ext cx="2029968" cy="10058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784848" y="896112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</a:rPr>
              <a:t>885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6784848" y="1463040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Total Patient Referrals 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256032" y="1975104"/>
            <a:ext cx="2029968" cy="100584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256032" y="2066544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162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256032" y="2633472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Prospects Qualified</a:t>
            </a:r>
            <a:endParaRPr lang="en-US" sz="950" dirty="0"/>
          </a:p>
        </p:txBody>
      </p:sp>
      <p:sp>
        <p:nvSpPr>
          <p:cNvPr id="22" name="Shape 20"/>
          <p:cNvSpPr/>
          <p:nvPr/>
        </p:nvSpPr>
        <p:spPr>
          <a:xfrm>
            <a:off x="2432304" y="1975104"/>
            <a:ext cx="2029968" cy="10058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2432304" y="2066544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49</a:t>
            </a:r>
            <a:endParaRPr lang="en-US" sz="2000" dirty="0"/>
          </a:p>
        </p:txBody>
      </p:sp>
      <p:sp>
        <p:nvSpPr>
          <p:cNvPr id="24" name="Text 22"/>
          <p:cNvSpPr/>
          <p:nvPr/>
        </p:nvSpPr>
        <p:spPr>
          <a:xfrm>
            <a:off x="2432304" y="2633472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Solicited Gifts Closed</a:t>
            </a:r>
            <a:endParaRPr lang="en-US" sz="950" dirty="0"/>
          </a:p>
        </p:txBody>
      </p:sp>
      <p:sp>
        <p:nvSpPr>
          <p:cNvPr id="25" name="Shape 23"/>
          <p:cNvSpPr/>
          <p:nvPr/>
        </p:nvSpPr>
        <p:spPr>
          <a:xfrm>
            <a:off x="4608576" y="1975104"/>
            <a:ext cx="2029968" cy="100584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4608576" y="2066544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160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4608576" y="2633472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Unsolicited Gifts Closed</a:t>
            </a:r>
            <a:endParaRPr lang="en-US" sz="950" dirty="0"/>
          </a:p>
        </p:txBody>
      </p:sp>
      <p:sp>
        <p:nvSpPr>
          <p:cNvPr id="28" name="Shape 26"/>
          <p:cNvSpPr/>
          <p:nvPr/>
        </p:nvSpPr>
        <p:spPr>
          <a:xfrm>
            <a:off x="6784848" y="1975104"/>
            <a:ext cx="2029968" cy="1005840"/>
          </a:xfrm>
          <a:prstGeom prst="rect">
            <a:avLst/>
          </a:prstGeom>
          <a:solidFill>
            <a:srgbClr val="5F7C8A"/>
          </a:solidFill>
          <a:ln w="12700">
            <a:solidFill>
              <a:srgbClr val="5F7C8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6784848" y="2066544"/>
            <a:ext cx="202996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11</a:t>
            </a:r>
            <a:endParaRPr lang="en-US" sz="2000" dirty="0"/>
          </a:p>
        </p:txBody>
      </p:sp>
      <p:sp>
        <p:nvSpPr>
          <p:cNvPr id="30" name="Text 28"/>
          <p:cNvSpPr/>
          <p:nvPr/>
        </p:nvSpPr>
        <p:spPr>
          <a:xfrm>
            <a:off x="6784848" y="2633472"/>
            <a:ext cx="202996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Development Officers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256032" y="3200400"/>
            <a:ext cx="2743200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256032" y="3200400"/>
            <a:ext cx="2743200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256032" y="3264408"/>
            <a:ext cx="2743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56</a:t>
            </a:r>
            <a:endParaRPr lang="en-US" sz="2200" dirty="0"/>
          </a:p>
        </p:txBody>
      </p:sp>
      <p:sp>
        <p:nvSpPr>
          <p:cNvPr id="34" name="Text 32"/>
          <p:cNvSpPr/>
          <p:nvPr/>
        </p:nvSpPr>
        <p:spPr>
          <a:xfrm>
            <a:off x="256032" y="3657600"/>
            <a:ext cx="2743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Avg Days Letter to First Outreach </a:t>
            </a:r>
            <a:endParaRPr lang="en-US" sz="950" dirty="0"/>
          </a:p>
        </p:txBody>
      </p:sp>
      <p:sp>
        <p:nvSpPr>
          <p:cNvPr id="35" name="Shape 33"/>
          <p:cNvSpPr/>
          <p:nvPr/>
        </p:nvSpPr>
        <p:spPr>
          <a:xfrm>
            <a:off x="3218688" y="3200400"/>
            <a:ext cx="2743200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3218688" y="3200400"/>
            <a:ext cx="2743200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3218688" y="3264408"/>
            <a:ext cx="2743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149</a:t>
            </a:r>
            <a:endParaRPr lang="en-US" sz="2200" dirty="0"/>
          </a:p>
        </p:txBody>
      </p:sp>
      <p:sp>
        <p:nvSpPr>
          <p:cNvPr id="38" name="Text 36"/>
          <p:cNvSpPr/>
          <p:nvPr/>
        </p:nvSpPr>
        <p:spPr>
          <a:xfrm>
            <a:off x="3218688" y="3657600"/>
            <a:ext cx="2743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Avg Days Letter to Qual Action</a:t>
            </a:r>
            <a:endParaRPr lang="en-US" sz="950" dirty="0"/>
          </a:p>
        </p:txBody>
      </p:sp>
      <p:sp>
        <p:nvSpPr>
          <p:cNvPr id="39" name="Shape 37"/>
          <p:cNvSpPr/>
          <p:nvPr/>
        </p:nvSpPr>
        <p:spPr>
          <a:xfrm>
            <a:off x="6181344" y="3200400"/>
            <a:ext cx="2743200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6181344" y="3200400"/>
            <a:ext cx="2743200" cy="5486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6181344" y="3264408"/>
            <a:ext cx="2743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169</a:t>
            </a:r>
            <a:endParaRPr lang="en-US" sz="2200" dirty="0"/>
          </a:p>
        </p:txBody>
      </p:sp>
      <p:sp>
        <p:nvSpPr>
          <p:cNvPr id="42" name="Text 40"/>
          <p:cNvSpPr/>
          <p:nvPr/>
        </p:nvSpPr>
        <p:spPr>
          <a:xfrm>
            <a:off x="6181344" y="3657600"/>
            <a:ext cx="2743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Avg Days to Qualification Action</a:t>
            </a:r>
            <a:endParaRPr lang="en-US" sz="9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6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Future Enhancements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731520" y="1874520"/>
            <a:ext cx="7680960" cy="45720"/>
          </a:xfrm>
          <a:prstGeom prst="rect">
            <a:avLst/>
          </a:prstGeom>
          <a:solidFill>
            <a:srgbClr val="D4DDD6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325880" y="1764792"/>
            <a:ext cx="274320" cy="274320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024128" y="822960"/>
            <a:ext cx="877824" cy="877824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4128" y="822960"/>
            <a:ext cx="87782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01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237744" y="2176272"/>
            <a:ext cx="2560320" cy="2514600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82880" y="2121408"/>
            <a:ext cx="2560320" cy="2514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82880" y="2121408"/>
            <a:ext cx="64008" cy="25146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20040" y="2212848"/>
            <a:ext cx="1280160" cy="274320"/>
          </a:xfrm>
          <a:prstGeom prst="rect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320040" y="2212848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Development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320040" y="256032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Priority Prospects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320040" y="3063240"/>
            <a:ext cx="233172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Intelligent prioritization of prospects based on giving capacity, clinician relationship strength, and engagement signals.</a:t>
            </a:r>
            <a:endParaRPr lang="en-US" sz="1150" dirty="0"/>
          </a:p>
        </p:txBody>
      </p:sp>
      <p:sp>
        <p:nvSpPr>
          <p:cNvPr id="18" name="Shape 16"/>
          <p:cNvSpPr/>
          <p:nvPr/>
        </p:nvSpPr>
        <p:spPr>
          <a:xfrm>
            <a:off x="4224528" y="1764792"/>
            <a:ext cx="274320" cy="274320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3922776" y="822960"/>
            <a:ext cx="877824" cy="877824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3922776" y="822960"/>
            <a:ext cx="87782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02</a:t>
            </a:r>
            <a:endParaRPr lang="en-US" sz="2600" dirty="0"/>
          </a:p>
        </p:txBody>
      </p:sp>
      <p:sp>
        <p:nvSpPr>
          <p:cNvPr id="21" name="Shape 19"/>
          <p:cNvSpPr/>
          <p:nvPr/>
        </p:nvSpPr>
        <p:spPr>
          <a:xfrm>
            <a:off x="3136392" y="2176272"/>
            <a:ext cx="2560320" cy="2514600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3081528" y="2121408"/>
            <a:ext cx="2560320" cy="2514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081528" y="2121408"/>
            <a:ext cx="64008" cy="251460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3218688" y="2212848"/>
            <a:ext cx="1280160" cy="274320"/>
          </a:xfrm>
          <a:prstGeom prst="rect">
            <a:avLst/>
          </a:prstGeom>
          <a:solidFill>
            <a:srgbClr val="2D3F55">
              <a:alpha val="15000"/>
            </a:srgbClr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3218688" y="2212848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2D3F5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Planned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3218688" y="256032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Filter Enhancements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3218688" y="3063240"/>
            <a:ext cx="233172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Advanced filtering across service lines, geographies, gift ranges, and engagement timelines for sharper reporting.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7123176" y="1764792"/>
            <a:ext cx="274320" cy="274320"/>
          </a:xfrm>
          <a:prstGeom prst="ellipse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6821424" y="822960"/>
            <a:ext cx="877824" cy="877824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821424" y="822960"/>
            <a:ext cx="877824" cy="8778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03</a:t>
            </a:r>
            <a:endParaRPr lang="en-US" sz="2600" dirty="0"/>
          </a:p>
        </p:txBody>
      </p:sp>
      <p:sp>
        <p:nvSpPr>
          <p:cNvPr id="31" name="Shape 29"/>
          <p:cNvSpPr/>
          <p:nvPr/>
        </p:nvSpPr>
        <p:spPr>
          <a:xfrm>
            <a:off x="6035040" y="2176272"/>
            <a:ext cx="2560320" cy="2514600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solidFill>
              <a:srgbClr val="000000">
                <a:alpha val="12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5980176" y="2121408"/>
            <a:ext cx="2560320" cy="2514600"/>
          </a:xfrm>
          <a:prstGeom prst="rect">
            <a:avLst/>
          </a:prstGeom>
          <a:solidFill>
            <a:srgbClr val="FFFFFF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5980176" y="2121408"/>
            <a:ext cx="64008" cy="251460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6117336" y="2212848"/>
            <a:ext cx="1280160" cy="274320"/>
          </a:xfrm>
          <a:prstGeom prst="rect">
            <a:avLst/>
          </a:prstGeom>
          <a:solidFill>
            <a:srgbClr val="009BDE">
              <a:alpha val="15000"/>
            </a:srgbClr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6117336" y="2212848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009BD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Roadmap</a:t>
            </a:r>
            <a:endParaRPr lang="en-US" sz="850" dirty="0"/>
          </a:p>
        </p:txBody>
      </p:sp>
      <p:sp>
        <p:nvSpPr>
          <p:cNvPr id="36" name="Text 34"/>
          <p:cNvSpPr/>
          <p:nvPr/>
        </p:nvSpPr>
        <p:spPr>
          <a:xfrm>
            <a:off x="6117336" y="2560320"/>
            <a:ext cx="2331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9BD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Expanding Additional Service Lines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6117336" y="3063240"/>
            <a:ext cx="233172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Extend the program to new service lines and fully integrate across EHR, CRM, and fundraising platforms.</a:t>
            </a:r>
            <a:endParaRPr lang="en-US" sz="11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Lessons Learned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92608" y="822960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822960"/>
            <a:ext cx="73152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02920" y="868680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Key = Leadership Support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2920" y="122529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Executive champions accelerate adoption and reinforce philanthropy as an important aspect of patient care.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292608" y="1792224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92608" y="1792224"/>
            <a:ext cx="73152" cy="82296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02920" y="1837944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Consistent Training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502920" y="21945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Regular refresher trainings ensure teams understand the why behind grateful patient engagement — not just the process.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292608" y="2761488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292608" y="2761488"/>
            <a:ext cx="73152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502920" y="2807208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Start Simple, Then Iterate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02920" y="3163824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Launch with a few meaningful KPIs initially; then expand as adoption grows.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292608" y="3730752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92608" y="3730752"/>
            <a:ext cx="73152" cy="8229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502920" y="3776472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9BD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Celebrate Early Wins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502920" y="4133088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Sharing success stories reinforces behaviors and builds enthusiasm around the program.</a:t>
            </a:r>
            <a:endParaRPr lang="en-US" sz="11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Lessons Learned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26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292608" y="822960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92608" y="822960"/>
            <a:ext cx="73152" cy="82296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02920" y="868680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Transparency Builds Trust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2920" y="122529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Clearly define how data is collected, utilized, and shared to increase the team's confidence in the dashboard.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292608" y="1792224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92608" y="1792224"/>
            <a:ext cx="73152" cy="82296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502920" y="1837944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Integrate into Existing Workflows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502920" y="21945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Embedding dashboards into existing meetings, reports, and systems drives sustained use.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292608" y="2761488"/>
            <a:ext cx="8558784" cy="8229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292608" y="2761488"/>
            <a:ext cx="73152" cy="822960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502920" y="2807208"/>
            <a:ext cx="8229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09BD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Create Feedback Loops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502920" y="3163824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Provide opportunities for staff to make recommendations on improvements and highlight gaps in metrics.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292608" y="3767328"/>
            <a:ext cx="8558784" cy="86868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457200" y="3813048"/>
            <a:ext cx="82296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i="1" dirty="0">
                <a:solidFill>
                  <a:srgbClr val="6CBD4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"A dashboard does not change culture, people do. Data helps us see the opportunities to care, connect, and inspire philanthropy."</a:t>
            </a:r>
            <a:endParaRPr lang="en-US" sz="12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548640" y="777240"/>
            <a:ext cx="82296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4800" b="1" dirty="0">
                <a:solidFill>
                  <a:schemeClr val="accent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Audience Q&amp;A</a:t>
            </a:r>
            <a:endParaRPr lang="en-US" sz="4800" dirty="0">
              <a:solidFill>
                <a:schemeClr val="accent6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457200" y="326495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C9A84C"/>
                </a:solidFill>
              </a:rPr>
              <a:t>What's your next step?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502920" y="3771900"/>
            <a:ext cx="8229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>
                <a:solidFill>
                  <a:srgbClr val="FFFFFF"/>
                </a:solidFill>
              </a:rPr>
              <a:t>Connect with us for a free consultation at bizdev@gobelgroup.com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F18A2F-0210-D118-E762-B801152B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43485"/>
            <a:ext cx="1436622" cy="404050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AA25A8F4-A99C-F4D4-CD48-6226328A749F}"/>
              </a:ext>
            </a:extLst>
          </p:cNvPr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27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486400" y="-914400"/>
            <a:ext cx="5029200" cy="50292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6858000" y="2286000"/>
            <a:ext cx="3657600" cy="3657600"/>
          </a:xfrm>
          <a:prstGeom prst="ellipse">
            <a:avLst/>
          </a:prstGeom>
          <a:solidFill>
            <a:srgbClr val="6CBD45">
              <a:alpha val="25000"/>
            </a:srgbClr>
          </a:solidFill>
          <a:ln w="12700">
            <a:solidFill>
              <a:srgbClr val="6CBD45">
                <a:alpha val="2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11480" y="411480"/>
            <a:ext cx="45720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2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Thanks!</a:t>
            </a:r>
            <a:endParaRPr lang="en-US" sz="6200" dirty="0"/>
          </a:p>
        </p:txBody>
      </p:sp>
      <p:sp>
        <p:nvSpPr>
          <p:cNvPr id="12" name="Shape 10"/>
          <p:cNvSpPr/>
          <p:nvPr/>
        </p:nvSpPr>
        <p:spPr>
          <a:xfrm>
            <a:off x="411480" y="2651760"/>
            <a:ext cx="621792" cy="621792"/>
          </a:xfrm>
          <a:prstGeom prst="ellipse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6217920" y="1780075"/>
            <a:ext cx="2094490" cy="2060404"/>
          </a:xfrm>
          <a:prstGeom prst="rect">
            <a:avLst/>
          </a:prstGeom>
          <a:solidFill>
            <a:srgbClr val="FFFFFF"/>
          </a:solidFill>
          <a:ln w="254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217920" y="2286000"/>
            <a:ext cx="2468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5F7C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QR Code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5F7C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Contact Us</a:t>
            </a:r>
            <a:endParaRPr lang="en-US"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CBC3F0-3898-63E1-4387-9116042C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18" y="1707113"/>
            <a:ext cx="2366031" cy="23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B990D-0C6D-CE3B-9559-41A5002F7379}"/>
              </a:ext>
            </a:extLst>
          </p:cNvPr>
          <p:cNvSpPr txBox="1"/>
          <p:nvPr/>
        </p:nvSpPr>
        <p:spPr>
          <a:xfrm>
            <a:off x="660952" y="1908313"/>
            <a:ext cx="4472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Connect with a GOBEL expert to explore strategies for Grateful Patient Fundraising today!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Scan the QR code to schedule a free consultation.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486400" y="-1097280"/>
            <a:ext cx="5029200" cy="50292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" y="1097280"/>
            <a:ext cx="8229600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What is Grateful Patient</a:t>
            </a:r>
            <a:endParaRPr lang="en-US" sz="4200" dirty="0"/>
          </a:p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Philanthropy?</a:t>
            </a:r>
            <a:endParaRPr lang="en-US" sz="4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Philanthropy in Patient Experience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47472" y="868680"/>
            <a:ext cx="8503920" cy="804672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47472" y="868680"/>
            <a:ext cx="73152" cy="804672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8640" y="978408"/>
            <a:ext cx="81381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Philanthropy is ultimately not about money. It is about allowing grateful patients to express their gratitude.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347472" y="1828800"/>
            <a:ext cx="8503920" cy="804672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47472" y="1828800"/>
            <a:ext cx="73152" cy="804672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48640" y="1938528"/>
            <a:ext cx="81381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is an integral part of the patient's clinical experience.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347472" y="2788920"/>
            <a:ext cx="8503920" cy="804672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347472" y="2788920"/>
            <a:ext cx="73152" cy="804672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48640" y="2898648"/>
            <a:ext cx="81381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Not a financial transaction but an important component in a patient and family healing journey.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347472" y="3749040"/>
            <a:ext cx="8503920" cy="804672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47472" y="3749040"/>
            <a:ext cx="73152" cy="804672"/>
          </a:xfrm>
          <a:prstGeom prst="rect">
            <a:avLst/>
          </a:prstGeom>
          <a:solidFill>
            <a:srgbClr val="0181C8"/>
          </a:solidFill>
          <a:ln w="12700">
            <a:solidFill>
              <a:srgbClr val="0181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548640" y="3858768"/>
            <a:ext cx="81381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Philanthropy is a natural extension and continuation of the clinician experience.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029200" y="-731520"/>
            <a:ext cx="5029200" cy="50292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" y="1645920"/>
            <a:ext cx="8229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 Power of Gratitude</a:t>
            </a:r>
            <a:endParaRPr lang="en-US" sz="4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B37AA2A1-3E45-4496-E674-7A62C456E59C}"/>
              </a:ext>
            </a:extLst>
          </p:cNvPr>
          <p:cNvSpPr txBox="1">
            <a:spLocks/>
          </p:cNvSpPr>
          <p:nvPr/>
        </p:nvSpPr>
        <p:spPr>
          <a:xfrm>
            <a:off x="628650" y="128371"/>
            <a:ext cx="2130136" cy="1778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Power of Gratitude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FE95A-6635-CFEF-5F61-8601899A6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78" y="480060"/>
            <a:ext cx="4523364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0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Grateful Patient Outcomes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502920" y="996696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31520" y="822960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Scientific and medical research has demonstrated that grateful people are healthier people.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502920" y="1801368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31520" y="1627632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addition to proven health benefits of gratitude, the grateful individual or family is moved by the wish to return the good they have received.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502920" y="2606040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31520" y="2432304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Expressions of gratitude may be as simple as writing a thank you note or making a donation.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502920" y="3410712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31520" y="3236976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 when a clinician unintentionally rejects gratitude, the patient attempting to express appreciation feels dismissed or disrespected.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502920" y="4215384"/>
            <a:ext cx="109728" cy="109728"/>
          </a:xfrm>
          <a:prstGeom prst="ellipse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31520" y="4041648"/>
            <a:ext cx="804672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Clinicians who better understand why patients need to express gratitude are more likely to receive it properly.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347472" y="16459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Make the Case for the Importance of Philanthropy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2D3F55"/>
          </a:solidFill>
          <a:ln w="12700">
            <a:solidFill>
              <a:srgbClr val="2D3F5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900" dirty="0"/>
          </a:p>
        </p:txBody>
      </p:sp>
      <p:sp>
        <p:nvSpPr>
          <p:cNvPr id="7" name="Shape 5"/>
          <p:cNvSpPr/>
          <p:nvPr/>
        </p:nvSpPr>
        <p:spPr>
          <a:xfrm>
            <a:off x="347472" y="868680"/>
            <a:ext cx="4069080" cy="17373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47472" y="868680"/>
            <a:ext cx="4069080" cy="6400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84632" y="978408"/>
            <a:ext cx="3794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CEO Engagement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84632" y="1371600"/>
            <a:ext cx="37947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Nationally, CEOs are spending more time on philanthropy than ever before — that's good news.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4690872" y="868680"/>
            <a:ext cx="4069080" cy="17373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690872" y="868680"/>
            <a:ext cx="4069080" cy="64008"/>
          </a:xfrm>
          <a:prstGeom prst="rect">
            <a:avLst/>
          </a:prstGeom>
          <a:solidFill>
            <a:srgbClr val="009BDE"/>
          </a:solidFill>
          <a:ln w="12700">
            <a:solidFill>
              <a:srgbClr val="009BD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828032" y="978408"/>
            <a:ext cx="3794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Make Your Case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828032" y="1371600"/>
            <a:ext cx="37947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Identify your baseline of philanthropy. Identify your opportunity for growth. Show the trajectory of growth. Identify the cost and ROI, but focus on net return.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347472" y="2834640"/>
            <a:ext cx="4069080" cy="17373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347472" y="2834640"/>
            <a:ext cx="4069080" cy="64008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84632" y="2944368"/>
            <a:ext cx="3794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Culture of Philanthropy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484632" y="3337560"/>
            <a:ext cx="37947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Today's successful environments require a culture of philanthropy throughout the entire organization.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4690872" y="2834640"/>
            <a:ext cx="4069080" cy="1737360"/>
          </a:xfrm>
          <a:prstGeom prst="rect">
            <a:avLst/>
          </a:prstGeom>
          <a:solidFill>
            <a:srgbClr val="F6F9F3"/>
          </a:solidFill>
          <a:ln w="12700">
            <a:solidFill>
              <a:srgbClr val="D4DDD6"/>
            </a:solidFill>
            <a:prstDash val="solid"/>
          </a:ln>
          <a:effectLst>
            <a:outerShdw blurRad="101600" dist="381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4690872" y="2834640"/>
            <a:ext cx="4069080" cy="64008"/>
          </a:xfrm>
          <a:prstGeom prst="rect">
            <a:avLst/>
          </a:prstGeom>
          <a:solidFill>
            <a:srgbClr val="0181C8"/>
          </a:solidFill>
          <a:ln w="12700">
            <a:solidFill>
              <a:srgbClr val="0181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828032" y="2944368"/>
            <a:ext cx="3794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D3F5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Leadership Engagement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4828032" y="3337560"/>
            <a:ext cx="37947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A5E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Leadership engagement in the donor cultivation cycle is essential.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D3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4592" cy="5143500"/>
          </a:xfrm>
          <a:prstGeom prst="rect">
            <a:avLst/>
          </a:prstGeom>
          <a:solidFill>
            <a:srgbClr val="6CBD45"/>
          </a:solidFill>
          <a:ln w="12700">
            <a:solidFill>
              <a:srgbClr val="6CBD4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4A9A2A"/>
          </a:solidFill>
          <a:ln w="12700">
            <a:solidFill>
              <a:srgbClr val="4A9A2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6800" y="4956048"/>
            <a:ext cx="365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046720" y="164592"/>
            <a:ext cx="1005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G</a:t>
            </a:r>
            <a:r>
              <a:rPr lang="en-US" sz="13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OBEL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5303520" y="-914400"/>
            <a:ext cx="5029200" cy="5029200"/>
          </a:xfrm>
          <a:prstGeom prst="ellipse">
            <a:avLst/>
          </a:prstGeom>
          <a:solidFill>
            <a:srgbClr val="6CBD45">
              <a:alpha val="15000"/>
            </a:srgbClr>
          </a:solidFill>
          <a:ln w="12700">
            <a:solidFill>
              <a:srgbClr val="6CBD4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11480" y="640080"/>
            <a:ext cx="82296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Froedtert &amp; The Medical</a:t>
            </a:r>
            <a:endParaRPr lang="en-US" sz="3400" dirty="0"/>
          </a:p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College of Wisconsin</a:t>
            </a:r>
            <a:endParaRPr lang="en-US" sz="3400" dirty="0"/>
          </a:p>
        </p:txBody>
      </p:sp>
      <p:sp>
        <p:nvSpPr>
          <p:cNvPr id="8" name="Text 6"/>
          <p:cNvSpPr/>
          <p:nvPr/>
        </p:nvSpPr>
        <p:spPr>
          <a:xfrm>
            <a:off x="411480" y="2606040"/>
            <a:ext cx="36576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6CBD45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+ GOBEL</a:t>
            </a:r>
            <a:endParaRPr lang="en-US" sz="3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1533</Words>
  <Application>Microsoft Office PowerPoint</Application>
  <PresentationFormat>On-screen Show (16:9)</PresentationFormat>
  <Paragraphs>315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What Matters: KPIs — GOBEL</dc:title>
  <dc:subject>PptxGenJS Presentation</dc:subject>
  <dc:creator>PptxGenJS</dc:creator>
  <cp:lastModifiedBy>Greta Daniels</cp:lastModifiedBy>
  <cp:revision>4</cp:revision>
  <dcterms:created xsi:type="dcterms:W3CDTF">2026-05-15T18:13:26Z</dcterms:created>
  <dcterms:modified xsi:type="dcterms:W3CDTF">2026-05-21T14:07:08Z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7d2bff-f3d9-484c-a567-430035e23121_Enabled">
    <vt:lpwstr>true</vt:lpwstr>
  </property>
  <property fmtid="{D5CDD505-2E9C-101B-9397-08002B2CF9AE}" pid="3" name="MSIP_Label_077d2bff-f3d9-484c-a567-430035e23121_SetDate">
    <vt:lpwstr>2026-05-15T19:12:13Z</vt:lpwstr>
  </property>
  <property fmtid="{D5CDD505-2E9C-101B-9397-08002B2CF9AE}" pid="4" name="MSIP_Label_077d2bff-f3d9-484c-a567-430035e23121_Method">
    <vt:lpwstr>Standard</vt:lpwstr>
  </property>
  <property fmtid="{D5CDD505-2E9C-101B-9397-08002B2CF9AE}" pid="5" name="MSIP_Label_077d2bff-f3d9-484c-a567-430035e23121_Name">
    <vt:lpwstr>defa4170-0d19-0005-0004-bc88714345d2</vt:lpwstr>
  </property>
  <property fmtid="{D5CDD505-2E9C-101B-9397-08002B2CF9AE}" pid="6" name="MSIP_Label_077d2bff-f3d9-484c-a567-430035e23121_SiteId">
    <vt:lpwstr>16cf4d93-112b-41d3-ac8b-8171a6c704a0</vt:lpwstr>
  </property>
  <property fmtid="{D5CDD505-2E9C-101B-9397-08002B2CF9AE}" pid="7" name="MSIP_Label_077d2bff-f3d9-484c-a567-430035e23121_ActionId">
    <vt:lpwstr>4b2668dd-8ca9-4b6d-b0f9-a27a8fbe9183</vt:lpwstr>
  </property>
  <property fmtid="{D5CDD505-2E9C-101B-9397-08002B2CF9AE}" pid="8" name="MSIP_Label_077d2bff-f3d9-484c-a567-430035e23121_ContentBits">
    <vt:lpwstr>0</vt:lpwstr>
  </property>
  <property fmtid="{D5CDD505-2E9C-101B-9397-08002B2CF9AE}" pid="9" name="MSIP_Label_077d2bff-f3d9-484c-a567-430035e23121_Tag">
    <vt:lpwstr>10, 3, 0, 1</vt:lpwstr>
  </property>
</Properties>
</file>